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7559675" cy="106918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move the slide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9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10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11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67060D17-8ABC-4D86-A0B9-8D12155BF60F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6</a:t>
            </a:r>
          </a:p>
        </p:txBody>
      </p:sp>
      <p:sp>
        <p:nvSpPr>
          <p:cNvPr id="195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42</a:t>
            </a:r>
          </a:p>
        </p:txBody>
      </p:sp>
      <p:sp>
        <p:nvSpPr>
          <p:cNvPr id="222" name="PlaceHolder 3"/>
          <p:cNvSpPr>
            <a:spLocks noGrp="1"/>
          </p:cNvSpPr>
          <p:nvPr>
            <p:ph type="sldNum" idx="15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46</a:t>
            </a:r>
          </a:p>
        </p:txBody>
      </p:sp>
      <p:sp>
        <p:nvSpPr>
          <p:cNvPr id="225" name="PlaceHolder 3"/>
          <p:cNvSpPr>
            <a:spLocks noGrp="1"/>
          </p:cNvSpPr>
          <p:nvPr>
            <p:ph type="sldNum" idx="16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2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58</a:t>
            </a:r>
          </a:p>
        </p:txBody>
      </p:sp>
      <p:sp>
        <p:nvSpPr>
          <p:cNvPr id="228" name="PlaceHolder 3"/>
          <p:cNvSpPr>
            <a:spLocks noGrp="1"/>
          </p:cNvSpPr>
          <p:nvPr>
            <p:ph type="sldNum" idx="17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 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20, 22</a:t>
            </a:r>
          </a:p>
        </p:txBody>
      </p:sp>
      <p:sp>
        <p:nvSpPr>
          <p:cNvPr id="231" name="PlaceHolder 3"/>
          <p:cNvSpPr>
            <a:spLocks noGrp="1"/>
          </p:cNvSpPr>
          <p:nvPr>
            <p:ph type="sldNum" idx="18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 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7, 9</a:t>
            </a:r>
          </a:p>
        </p:txBody>
      </p:sp>
      <p:sp>
        <p:nvSpPr>
          <p:cNvPr id="234" name="PlaceHolder 3"/>
          <p:cNvSpPr>
            <a:spLocks noGrp="1"/>
          </p:cNvSpPr>
          <p:nvPr>
            <p:ph type="sldNum" idx="19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11</a:t>
            </a:r>
          </a:p>
        </p:txBody>
      </p:sp>
      <p:sp>
        <p:nvSpPr>
          <p:cNvPr id="198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12</a:t>
            </a:r>
          </a:p>
        </p:txBody>
      </p:sp>
      <p:sp>
        <p:nvSpPr>
          <p:cNvPr id="201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13</a:t>
            </a:r>
          </a:p>
        </p:txBody>
      </p:sp>
      <p:sp>
        <p:nvSpPr>
          <p:cNvPr id="204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14</a:t>
            </a:r>
          </a:p>
        </p:txBody>
      </p:sp>
      <p:sp>
        <p:nvSpPr>
          <p:cNvPr id="207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16</a:t>
            </a:r>
          </a:p>
        </p:txBody>
      </p:sp>
      <p:sp>
        <p:nvSpPr>
          <p:cNvPr id="210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29</a:t>
            </a:r>
          </a:p>
        </p:txBody>
      </p:sp>
      <p:sp>
        <p:nvSpPr>
          <p:cNvPr id="213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32</a:t>
            </a:r>
          </a:p>
        </p:txBody>
      </p:sp>
      <p:sp>
        <p:nvSpPr>
          <p:cNvPr id="216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-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제공 자료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: 2. ATIM_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사용자 메뉴얼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_V1.4(1).pptx, </a:t>
            </a:r>
            <a:r>
              <a:rPr lang="zh-CN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원본 슬라이드 </a:t>
            </a: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33</a:t>
            </a:r>
          </a:p>
        </p:txBody>
      </p:sp>
      <p:sp>
        <p:nvSpPr>
          <p:cNvPr id="219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360" cy="360"/>
          </a:xfrm>
          <a:prstGeom prst="rect">
            <a:avLst/>
          </a:prstGeom>
          <a:noFill/>
          <a:ln w="0">
            <a:noFill/>
          </a:ln>
        </p:spPr>
        <p:txBody>
          <a:bodyPr lIns="90000" tIns="-44640" rIns="90000" bIns="-44640" anchor="t">
            <a:noAutofit/>
          </a:bodyPr>
          <a:lstStyle/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l">
              <a:lnSpc>
                <a:spcPct val="90000"/>
              </a:lnSpc>
              <a:buNone/>
            </a:pPr>
            <a:endParaRPr lang="en-US" sz="440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90000"/>
              </a:lnSpc>
              <a:buNone/>
              <a:def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dk1"/>
                </a:solidFill>
                <a:effectLst/>
                <a:uFillTx/>
                <a:latin typeface="Calibri Light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1pPr>
            <a:lvl2pPr lvl="1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2pPr>
            <a:lvl3pPr lvl="2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3pPr>
            <a:lvl4pPr lvl="3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4pPr>
            <a:lvl5pPr lvl="4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5pPr>
            <a:lvl6pPr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6pPr>
            <a:lvl7pPr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defRPr>
            </a:lvl7pPr>
          </a:lstStyle>
          <a:p>
            <a:pPr marL="432000" indent="-324000" algn="l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직사각형 31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승차권 예매를 시작하세요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1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52600" y="6477120"/>
            <a:ext cx="90468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메인 화면에서 “승차권 예매”를 누르세요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사각형: 둥근 모서리 37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도움이 필요하면 화면 위쪽의 원격상담을 이용할 수 있습니다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" name="그림 39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1" name="사각형: 둥근 모서리 40"/>
          <p:cNvSpPr/>
          <p:nvPr/>
        </p:nvSpPr>
        <p:spPr>
          <a:xfrm>
            <a:off x="8529480" y="1920240"/>
            <a:ext cx="2466720" cy="917880"/>
          </a:xfrm>
          <a:prstGeom prst="roundRect">
            <a:avLst>
              <a:gd name="adj" fmla="val 7145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타원 41"/>
          <p:cNvSpPr/>
          <p:nvPr/>
        </p:nvSpPr>
        <p:spPr>
          <a:xfrm>
            <a:off x="8301060" y="169182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1</a:t>
            </a:r>
            <a:endParaRPr lang="en-US" sz="16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직사각형 130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결제 방법을 선택하세요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10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4" name="직사각형 133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5" name="직사각형 134"/>
          <p:cNvSpPr/>
          <p:nvPr/>
        </p:nvSpPr>
        <p:spPr>
          <a:xfrm>
            <a:off x="552600" y="6477120"/>
            <a:ext cx="904824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직사각형 135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카드 또는 원하는 결제수단을 누르세요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7" name="사각형: 둥근 모서리 136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직사각형 137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카드 결제는 화면과 결제 단말기의 안내를 함께 확인하세요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39" name="그림 138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0" name="사각형: 둥근 모서리 139"/>
          <p:cNvSpPr/>
          <p:nvPr/>
        </p:nvSpPr>
        <p:spPr>
          <a:xfrm>
            <a:off x="8208579" y="1734208"/>
            <a:ext cx="3058511" cy="3710152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타원 140"/>
          <p:cNvSpPr/>
          <p:nvPr/>
        </p:nvSpPr>
        <p:spPr>
          <a:xfrm>
            <a:off x="7961439" y="1505248"/>
            <a:ext cx="49428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200" b="1" dirty="0">
                <a:solidFill>
                  <a:srgbClr val="FFFFFF"/>
                </a:solidFill>
                <a:latin typeface="Arial"/>
              </a:rPr>
              <a:t>10</a:t>
            </a:r>
            <a:endParaRPr lang="en-US" sz="1200" b="1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직사각형 141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직사각형 142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카드를 넣고 기다리세요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11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직사각형 144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552600" y="6477120"/>
            <a:ext cx="995328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552600" y="1905120"/>
            <a:ext cx="7445772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결제 단말기에 카드를 넣은 뒤 승인될 때까지 기다리세요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사각형: 둥근 모서리 147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결제가 끝나기 전에 카드를 빼지 마세요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50" name="그림 149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" name="사각형: 둥근 모서리 150"/>
          <p:cNvSpPr/>
          <p:nvPr/>
        </p:nvSpPr>
        <p:spPr>
          <a:xfrm>
            <a:off x="8438940" y="1796331"/>
            <a:ext cx="2647800" cy="3265337"/>
          </a:xfrm>
          <a:prstGeom prst="roundRect">
            <a:avLst>
              <a:gd name="adj" fmla="val 3385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타원 151"/>
          <p:cNvSpPr/>
          <p:nvPr/>
        </p:nvSpPr>
        <p:spPr>
          <a:xfrm>
            <a:off x="8210520" y="1567911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000" b="1" dirty="0">
                <a:solidFill>
                  <a:srgbClr val="FFFFFF"/>
                </a:solidFill>
                <a:latin typeface="Arial"/>
              </a:rPr>
              <a:t>11</a:t>
            </a:r>
            <a:endParaRPr lang="en-US" sz="1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직사각형 152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직사각형 153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승차권을 받을 방법을 선택하세요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직사각형 154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12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직사각형 155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직사각형 156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8" name="직사각형 157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알림톡은 휴대폰 번호를 입력하고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, </a:t>
            </a: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종이는 “종이승차권”을 누르세요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사각형: 둥근 모서리 158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직사각형 159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종이 승차권은 발매기 아래쪽 배출구에서 꼭 챙기세요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1" name="그림 160"/>
          <p:cNvPicPr/>
          <p:nvPr/>
        </p:nvPicPr>
        <p:blipFill>
          <a:blip r:embed="rId3"/>
          <a:stretch/>
        </p:blipFill>
        <p:spPr>
          <a:xfrm>
            <a:off x="8097480" y="324000"/>
            <a:ext cx="333108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2" name="사각형: 둥근 모서리 161"/>
          <p:cNvSpPr/>
          <p:nvPr/>
        </p:nvSpPr>
        <p:spPr>
          <a:xfrm>
            <a:off x="8362800" y="1745640"/>
            <a:ext cx="2800080" cy="3824843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3" name="타원 162"/>
          <p:cNvSpPr/>
          <p:nvPr/>
        </p:nvSpPr>
        <p:spPr>
          <a:xfrm>
            <a:off x="8134200" y="157428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000" b="1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12</a:t>
            </a:r>
            <a:endParaRPr lang="en-US" sz="100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673C4580-2C69-9906-C344-EEC83DD7CB17}"/>
              </a:ext>
            </a:extLst>
          </p:cNvPr>
          <p:cNvSpPr/>
          <p:nvPr/>
        </p:nvSpPr>
        <p:spPr>
          <a:xfrm>
            <a:off x="552600" y="347652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교통약자</a:t>
            </a:r>
            <a:r>
              <a:rPr lang="en-US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·</a:t>
            </a: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할인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직사각형 164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장애인 할인은 인원 선택부터 시작합니다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직사각형 165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1 / 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직사각형 166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직사각형 167"/>
          <p:cNvSpPr/>
          <p:nvPr/>
        </p:nvSpPr>
        <p:spPr>
          <a:xfrm>
            <a:off x="552600" y="6477120"/>
            <a:ext cx="542880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직사각형 168"/>
          <p:cNvSpPr/>
          <p:nvPr/>
        </p:nvSpPr>
        <p:spPr>
          <a:xfrm>
            <a:off x="552600" y="1952640"/>
            <a:ext cx="5905080" cy="952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17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경증 또는 중증 장애인을 선택하면</a:t>
            </a:r>
            <a:endParaRPr lang="en-US" sz="2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zh-CN" sz="217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본인 인증 화면으로 이동합니다</a:t>
            </a:r>
            <a:r>
              <a:rPr lang="en-US" sz="217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17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71" name="그림 170"/>
          <p:cNvPicPr/>
          <p:nvPr/>
        </p:nvPicPr>
        <p:blipFill>
          <a:blip r:embed="rId3"/>
          <a:stretch/>
        </p:blipFill>
        <p:spPr>
          <a:xfrm>
            <a:off x="7429680" y="1233000"/>
            <a:ext cx="2095200" cy="3724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2" name="그림 171"/>
          <p:cNvPicPr/>
          <p:nvPr/>
        </p:nvPicPr>
        <p:blipFill>
          <a:blip r:embed="rId4"/>
          <a:stretch/>
        </p:blipFill>
        <p:spPr>
          <a:xfrm>
            <a:off x="9810720" y="1233000"/>
            <a:ext cx="2095200" cy="3724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0" name="직사각형 169"/>
          <p:cNvSpPr/>
          <p:nvPr/>
        </p:nvSpPr>
        <p:spPr>
          <a:xfrm>
            <a:off x="882070" y="3619440"/>
            <a:ext cx="4475570" cy="856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50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현장 발매기 화면에서만 안내에 따라 입력하세요</a:t>
            </a:r>
            <a:r>
              <a:rPr lang="en-US" sz="150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5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CFFA4148-DD8A-9914-6A2C-614FBB966093}"/>
              </a:ext>
            </a:extLst>
          </p:cNvPr>
          <p:cNvSpPr/>
          <p:nvPr/>
        </p:nvSpPr>
        <p:spPr>
          <a:xfrm>
            <a:off x="666720" y="4162680"/>
            <a:ext cx="5905080" cy="76176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A5F4836F-0A1E-3572-7E34-47B6EAA8025F}"/>
              </a:ext>
            </a:extLst>
          </p:cNvPr>
          <p:cNvSpPr/>
          <p:nvPr/>
        </p:nvSpPr>
        <p:spPr>
          <a:xfrm>
            <a:off x="666719" y="2419560"/>
            <a:ext cx="5905079" cy="76176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직사각형 172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교통약자</a:t>
            </a:r>
            <a:r>
              <a:rPr lang="en-US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·</a:t>
            </a: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도움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직사각형 173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도움이 필요하면 바로 상담을 요청하세요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직사각형 174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2 / 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직사각형 175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직사각형 176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8" name="직사각형 177"/>
          <p:cNvSpPr/>
          <p:nvPr/>
        </p:nvSpPr>
        <p:spPr>
          <a:xfrm>
            <a:off x="666720" y="2000160"/>
            <a:ext cx="247608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32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원격상담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직사각형 179"/>
          <p:cNvSpPr/>
          <p:nvPr/>
        </p:nvSpPr>
        <p:spPr>
          <a:xfrm>
            <a:off x="666720" y="3714840"/>
            <a:ext cx="2476080" cy="418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32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수어 안내</a:t>
            </a:r>
            <a:endParaRPr lang="en-US" sz="232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1" name="직사각형 180"/>
          <p:cNvSpPr/>
          <p:nvPr/>
        </p:nvSpPr>
        <p:spPr>
          <a:xfrm>
            <a:off x="952380" y="4305600"/>
            <a:ext cx="590508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58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수어 안내 버튼을 켜면 화면 안내가 수어로 재생됩니다</a:t>
            </a:r>
            <a:r>
              <a:rPr lang="en-US" sz="158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58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2" name="그림 181"/>
          <p:cNvPicPr/>
          <p:nvPr/>
        </p:nvPicPr>
        <p:blipFill>
          <a:blip r:embed="rId3"/>
          <a:stretch/>
        </p:blipFill>
        <p:spPr>
          <a:xfrm>
            <a:off x="7238880" y="1271520"/>
            <a:ext cx="1999800" cy="3552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3" name="그림 182"/>
          <p:cNvPicPr/>
          <p:nvPr/>
        </p:nvPicPr>
        <p:blipFill>
          <a:blip r:embed="rId4"/>
          <a:stretch/>
        </p:blipFill>
        <p:spPr>
          <a:xfrm>
            <a:off x="9524880" y="1271520"/>
            <a:ext cx="1999800" cy="3552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79" name="직사각형 178"/>
          <p:cNvSpPr/>
          <p:nvPr/>
        </p:nvSpPr>
        <p:spPr>
          <a:xfrm>
            <a:off x="952380" y="2562480"/>
            <a:ext cx="5333760" cy="47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58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상담원과 연결해 발권 도움을 받을 수 있습니다</a:t>
            </a:r>
            <a:r>
              <a:rPr lang="en-US" sz="158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58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여정 정보를 입력하세요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2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552600" y="6477120"/>
            <a:ext cx="180936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편도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왕복과 출발역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, </a:t>
            </a: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도착역을 확인하세요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사각형: 둥근 모서리 48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역을 반대로 선택했다면 오른쪽의 “변경” 버튼을 누르세요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51" name="그림 50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" name="사각형: 둥근 모서리 51"/>
          <p:cNvSpPr/>
          <p:nvPr/>
        </p:nvSpPr>
        <p:spPr>
          <a:xfrm>
            <a:off x="8201160" y="1722782"/>
            <a:ext cx="3049936" cy="2968487"/>
          </a:xfrm>
          <a:prstGeom prst="roundRect">
            <a:avLst>
              <a:gd name="adj" fmla="val 2857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3" name="타원 52"/>
          <p:cNvSpPr/>
          <p:nvPr/>
        </p:nvSpPr>
        <p:spPr>
          <a:xfrm>
            <a:off x="7972740" y="1494362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2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직사각형 53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출발역과 도착역을 고르세요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3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552600" y="6477120"/>
            <a:ext cx="271440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주요역에서 선택하거나 역 이름을 검색하세요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사각형: 둥근 모서리 59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마지막에 “선택 완료”를 눌러야 선택한 역이 적용됩니다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62" name="그림 61"/>
          <p:cNvPicPr/>
          <p:nvPr/>
        </p:nvPicPr>
        <p:blipFill>
          <a:blip r:embed="rId3"/>
          <a:stretch/>
        </p:blipFill>
        <p:spPr>
          <a:xfrm>
            <a:off x="8097480" y="324000"/>
            <a:ext cx="333108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3" name="사각형: 둥근 모서리 62"/>
          <p:cNvSpPr/>
          <p:nvPr/>
        </p:nvSpPr>
        <p:spPr>
          <a:xfrm>
            <a:off x="8335617" y="1580759"/>
            <a:ext cx="2827263" cy="4435727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타원 63"/>
          <p:cNvSpPr/>
          <p:nvPr/>
        </p:nvSpPr>
        <p:spPr>
          <a:xfrm>
            <a:off x="8154900" y="1352339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3</a:t>
            </a:r>
            <a:endParaRPr lang="en-US" sz="16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직사각형 64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가는 날과 시간을 고르세요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4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552600" y="6477120"/>
            <a:ext cx="361908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날짜를 누르고 원하는 출발 시간을 선택하세요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사각형: 둥근 모서리 70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정확한 열차가 없다면 출발 시간을 조금 앞당겨 검색하세요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73" name="그림 72"/>
          <p:cNvPicPr/>
          <p:nvPr/>
        </p:nvPicPr>
        <p:blipFill>
          <a:blip r:embed="rId3"/>
          <a:stretch/>
        </p:blipFill>
        <p:spPr>
          <a:xfrm>
            <a:off x="8097480" y="324000"/>
            <a:ext cx="333108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" name="사각형: 둥근 모서리 73"/>
          <p:cNvSpPr/>
          <p:nvPr/>
        </p:nvSpPr>
        <p:spPr>
          <a:xfrm>
            <a:off x="8362800" y="1574279"/>
            <a:ext cx="2800080" cy="3951877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타원 74"/>
          <p:cNvSpPr/>
          <p:nvPr/>
        </p:nvSpPr>
        <p:spPr>
          <a:xfrm>
            <a:off x="8134380" y="135234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4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직사각형 75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인원을 선택하세요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5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52600" y="6477120"/>
            <a:ext cx="45241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552600" y="1905120"/>
            <a:ext cx="706680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어른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어린이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경로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장애인 등 해당 인원을 선택하세요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2" name="사각형: 둥근 모서리 81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할인 대상자는 반드시 해당 항목을 선택해야 인증 화면이 나옵니다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84" name="그림 83"/>
          <p:cNvPicPr/>
          <p:nvPr/>
        </p:nvPicPr>
        <p:blipFill>
          <a:blip r:embed="rId3"/>
          <a:stretch/>
        </p:blipFill>
        <p:spPr>
          <a:xfrm>
            <a:off x="8097840" y="324000"/>
            <a:ext cx="333000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사각형: 둥근 모서리 84"/>
          <p:cNvSpPr/>
          <p:nvPr/>
        </p:nvSpPr>
        <p:spPr>
          <a:xfrm>
            <a:off x="8362800" y="914400"/>
            <a:ext cx="2800080" cy="4622760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6" name="타원 85"/>
          <p:cNvSpPr/>
          <p:nvPr/>
        </p:nvSpPr>
        <p:spPr>
          <a:xfrm>
            <a:off x="8134380" y="68598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5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직사각형 86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이용할 열차를 선택하세요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6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552600" y="6477120"/>
            <a:ext cx="542880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시간과 운임을 확인하고 원하는 좌석을 누르세요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사각형: 둥근 모서리 92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매진이면 다른 시간의 열차 또는 다음 페이지를 확인하세요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95" name="그림 94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사각형: 둥근 모서리 95"/>
          <p:cNvSpPr/>
          <p:nvPr/>
        </p:nvSpPr>
        <p:spPr>
          <a:xfrm>
            <a:off x="8144280" y="1580760"/>
            <a:ext cx="3209640" cy="4183935"/>
          </a:xfrm>
          <a:prstGeom prst="roundRect">
            <a:avLst>
              <a:gd name="adj" fmla="val 2540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타원 96"/>
          <p:cNvSpPr/>
          <p:nvPr/>
        </p:nvSpPr>
        <p:spPr>
          <a:xfrm>
            <a:off x="7915860" y="135180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6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직사각형 97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열차 정보를 확인하세요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7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552600" y="6477120"/>
            <a:ext cx="633384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552600" y="1905120"/>
            <a:ext cx="685764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출발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도착 시각을 확인한 뒤 “예매하기”를 누르세요</a:t>
            </a:r>
            <a:r>
              <a:rPr lang="en-US" sz="2250" b="1" u="none" strike="noStrike" dirty="0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사각형: 둥근 모서리 103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알아두세요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zh-CN" sz="1430" b="0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좌석을 직접 고르려면 “좌석 선택”을 먼저 누르세요</a:t>
            </a:r>
            <a:r>
              <a:rPr lang="en-US" sz="1430" b="0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06" name="그림 105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7" name="사각형: 둥근 모서리 106"/>
          <p:cNvSpPr/>
          <p:nvPr/>
        </p:nvSpPr>
        <p:spPr>
          <a:xfrm>
            <a:off x="8342582" y="2149560"/>
            <a:ext cx="2840515" cy="3238920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타원 107"/>
          <p:cNvSpPr/>
          <p:nvPr/>
        </p:nvSpPr>
        <p:spPr>
          <a:xfrm>
            <a:off x="8114162" y="192114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7</a:t>
            </a:r>
            <a:endParaRPr lang="en-US" sz="16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직사각형 108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원하는 좌석을 고르세요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8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직사각형 111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552600" y="6477120"/>
            <a:ext cx="72385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호차와 좌석을 선택하고 “선택 완료”를 누르세요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사각형: 둥근 모서리 114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직사각형 115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회색 좌석은 이미 선택할 수 없는 좌석입니다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17" name="그림 116"/>
          <p:cNvPicPr/>
          <p:nvPr/>
        </p:nvPicPr>
        <p:blipFill>
          <a:blip r:embed="rId3"/>
          <a:stretch/>
        </p:blipFill>
        <p:spPr>
          <a:xfrm>
            <a:off x="8096400" y="325800"/>
            <a:ext cx="3333240" cy="59202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18" name="사각형: 둥근 모서리 117"/>
          <p:cNvSpPr/>
          <p:nvPr/>
        </p:nvSpPr>
        <p:spPr>
          <a:xfrm>
            <a:off x="8134200" y="1635831"/>
            <a:ext cx="3219720" cy="4089107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타원 118"/>
          <p:cNvSpPr/>
          <p:nvPr/>
        </p:nvSpPr>
        <p:spPr>
          <a:xfrm>
            <a:off x="7905780" y="1407411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8</a:t>
            </a:r>
            <a:endParaRPr lang="en-US" sz="165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직사각형 119"/>
          <p:cNvSpPr/>
          <p:nvPr/>
        </p:nvSpPr>
        <p:spPr>
          <a:xfrm>
            <a:off x="552600" y="361800"/>
            <a:ext cx="2857320" cy="26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200" b="1" u="none" strike="noStrike">
                <a:solidFill>
                  <a:srgbClr val="0067D9"/>
                </a:solidFill>
                <a:effectLst/>
                <a:uFillTx/>
                <a:latin typeface="Arial"/>
              </a:rPr>
              <a:t>기본 예매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552600" y="819000"/>
            <a:ext cx="6857640" cy="761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850" b="1" u="none" strike="noStrike">
                <a:solidFill>
                  <a:srgbClr val="172033"/>
                </a:solidFill>
                <a:effectLst/>
                <a:uFillTx/>
                <a:latin typeface="Arial"/>
              </a:rPr>
              <a:t>예약 내용을 마지막으로 확인하세요</a:t>
            </a:r>
            <a:endParaRPr lang="en-US" sz="28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6762600" y="428760"/>
            <a:ext cx="856800" cy="22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</a:pPr>
            <a:r>
              <a:rPr lang="en-US" sz="1050" b="1" u="none" strike="noStrike">
                <a:solidFill>
                  <a:srgbClr val="5B667A"/>
                </a:solidFill>
                <a:effectLst/>
                <a:uFillTx/>
                <a:latin typeface="Arial"/>
              </a:rPr>
              <a:t>9 / 12</a:t>
            </a:r>
            <a:endParaRPr lang="en-US" sz="10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552600" y="6477120"/>
            <a:ext cx="1085832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직사각형 123"/>
          <p:cNvSpPr/>
          <p:nvPr/>
        </p:nvSpPr>
        <p:spPr>
          <a:xfrm>
            <a:off x="552600" y="6477120"/>
            <a:ext cx="8143560" cy="56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12240" rIns="90000" bIns="12240" anchor="t">
            <a:noAutofit/>
          </a:bodyPr>
          <a:lstStyle/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552600" y="1905120"/>
            <a:ext cx="6476760" cy="1333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열차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시간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인원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·</a:t>
            </a:r>
            <a:r>
              <a:rPr lang="zh-CN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금액을 확인하고 결제하세요</a:t>
            </a:r>
            <a:r>
              <a:rPr lang="en-US" sz="2250" b="1" u="none" strike="noStrike">
                <a:solidFill>
                  <a:srgbClr val="003B7A"/>
                </a:solidFill>
                <a:effectLst/>
                <a:uFillTx/>
                <a:latin typeface="Arial"/>
              </a:rPr>
              <a:t>.</a:t>
            </a:r>
            <a:endParaRPr lang="en-US" sz="225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사각형: 둥근 모서리 125"/>
          <p:cNvSpPr/>
          <p:nvPr/>
        </p:nvSpPr>
        <p:spPr>
          <a:xfrm>
            <a:off x="552600" y="3828960"/>
            <a:ext cx="6190920" cy="1142640"/>
          </a:xfrm>
          <a:prstGeom prst="roundRect">
            <a:avLst>
              <a:gd name="adj" fmla="val 10000"/>
            </a:avLst>
          </a:prstGeom>
          <a:solidFill>
            <a:schemeClr val="bg1"/>
          </a:solidFill>
          <a:ln w="9360">
            <a:solidFill>
              <a:schemeClr val="accent1">
                <a:lumMod val="75000"/>
                <a:lumOff val="0"/>
              </a:schemeClr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838080" y="4019400"/>
            <a:ext cx="5619240" cy="780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zh-CN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결제 전 출발역과 도착역을 한 번 더 확인하세요</a:t>
            </a:r>
            <a:r>
              <a:rPr lang="en-US" sz="1430" b="0" u="none" strike="noStrike" dirty="0">
                <a:solidFill>
                  <a:srgbClr val="5B667A"/>
                </a:solidFill>
                <a:effectLst/>
                <a:uFillTx/>
                <a:latin typeface="Arial"/>
              </a:rPr>
              <a:t>.</a:t>
            </a:r>
            <a:endParaRPr lang="en-US" sz="143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8" name="그림 127"/>
          <p:cNvPicPr/>
          <p:nvPr/>
        </p:nvPicPr>
        <p:blipFill>
          <a:blip r:embed="rId3"/>
          <a:stretch/>
        </p:blipFill>
        <p:spPr>
          <a:xfrm>
            <a:off x="8096760" y="324000"/>
            <a:ext cx="3332160" cy="5924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사각형: 둥근 모서리 128"/>
          <p:cNvSpPr/>
          <p:nvPr/>
        </p:nvSpPr>
        <p:spPr>
          <a:xfrm>
            <a:off x="8362800" y="1627200"/>
            <a:ext cx="2800080" cy="2600243"/>
          </a:xfrm>
          <a:prstGeom prst="roundRect">
            <a:avLst>
              <a:gd name="adj" fmla="val 2721"/>
            </a:avLst>
          </a:prstGeom>
          <a:noFill/>
          <a:ln w="38160">
            <a:solidFill>
              <a:srgbClr val="FF00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타원 129"/>
          <p:cNvSpPr/>
          <p:nvPr/>
        </p:nvSpPr>
        <p:spPr>
          <a:xfrm>
            <a:off x="8134380" y="1352340"/>
            <a:ext cx="456840" cy="456840"/>
          </a:xfrm>
          <a:prstGeom prst="ellipse">
            <a:avLst/>
          </a:prstGeom>
          <a:solidFill>
            <a:srgbClr val="FF0000"/>
          </a:solidFill>
          <a:ln w="19080">
            <a:noFill/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1650" b="1" u="none" strike="noStrike" dirty="0">
                <a:solidFill>
                  <a:srgbClr val="FFFFFF"/>
                </a:solidFill>
                <a:effectLst/>
                <a:uFillTx/>
                <a:latin typeface="Arial"/>
              </a:rPr>
              <a:t>9</a:t>
            </a:r>
            <a:endParaRPr lang="en-US" sz="1650" b="0" u="none" strike="noStrike" dirty="0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</TotalTime>
  <Words>1382</Words>
  <Application>Microsoft Office PowerPoint</Application>
  <PresentationFormat>와이드스크린</PresentationFormat>
  <Paragraphs>114</Paragraphs>
  <Slides>14</Slides>
  <Notes>14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Symbol</vt:lpstr>
      <vt:lpstr>Times New Roman</vt:lpstr>
      <vt:lpstr>Wingdings</vt:lpstr>
      <vt:lpstr>ChatGPT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/>
  <dc:creator>Walnut Exporter</dc:creator>
  <dc:description/>
  <cp:lastModifiedBy>dlthsgud4405@outlook.kr</cp:lastModifiedBy>
  <cp:revision>1</cp:revision>
  <dcterms:created xsi:type="dcterms:W3CDTF">2026-09-02T13:49:38Z</dcterms:created>
  <dcterms:modified xsi:type="dcterms:W3CDTF">2026-09-02T14:32:05Z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Converted Presentation</vt:lpwstr>
  </property>
</Properties>
</file>